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3"/>
  </p:notesMasterIdLst>
  <p:sldIdLst>
    <p:sldId id="256" r:id="rId6"/>
    <p:sldId id="257" r:id="rId7"/>
    <p:sldId id="258" r:id="rId8"/>
    <p:sldId id="278" r:id="rId9"/>
    <p:sldId id="280" r:id="rId10"/>
    <p:sldId id="281" r:id="rId11"/>
    <p:sldId id="282" r:id="rId12"/>
    <p:sldId id="279" r:id="rId13"/>
    <p:sldId id="270" r:id="rId14"/>
    <p:sldId id="268" r:id="rId15"/>
    <p:sldId id="265" r:id="rId16"/>
    <p:sldId id="283" r:id="rId17"/>
    <p:sldId id="260" r:id="rId18"/>
    <p:sldId id="262" r:id="rId19"/>
    <p:sldId id="259" r:id="rId20"/>
    <p:sldId id="263" r:id="rId21"/>
    <p:sldId id="287" r:id="rId22"/>
    <p:sldId id="286" r:id="rId23"/>
    <p:sldId id="284" r:id="rId24"/>
    <p:sldId id="269" r:id="rId25"/>
    <p:sldId id="266" r:id="rId26"/>
    <p:sldId id="272" r:id="rId27"/>
    <p:sldId id="285" r:id="rId28"/>
    <p:sldId id="273" r:id="rId29"/>
    <p:sldId id="274" r:id="rId30"/>
    <p:sldId id="275" r:id="rId31"/>
    <p:sldId id="27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D2A07-94CD-46FE-BAA7-D606AB42D57F}" type="datetimeFigureOut">
              <a:rPr lang="ru-RU" smtClean="0"/>
              <a:t>11.12.2021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AED0D-5387-4776-8DCA-54C58EE6DC55}" type="slidenum">
              <a:rPr lang="ru-RU" smtClean="0"/>
              <a:t>‹#›</a:t>
            </a:fld>
            <a:endParaRPr lang="ru-RU"/>
          </a:p>
        </p:txBody>
      </p:sp>
    </p:spTree>
    <p:extLst>
      <p:ext uri="{BB962C8B-B14F-4D97-AF65-F5344CB8AC3E}">
        <p14:creationId xmlns:p14="http://schemas.microsoft.com/office/powerpoint/2010/main" val="12027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3ebd0e8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93ebd0e8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ebd0e8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93ebd0e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3ebd0e8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593ebd0e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D6E9EE-CC89-4A4A-A37D-9827B06FB5F3}" type="slidenum">
              <a:rPr lang="ru-RU" smtClean="0">
                <a:solidFill>
                  <a:prstClr val="black"/>
                </a:solidFill>
              </a:rPr>
              <a:pPr/>
              <a:t>27</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27374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408921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91206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090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019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851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92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532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744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017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35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53110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9668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247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865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76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180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3856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4355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218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862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44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95554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471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004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813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7750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201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1486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8197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9685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7319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182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3BF00B-44AA-4888-8206-45E95269584C}"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4104023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1131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7164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7312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4650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2234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533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3255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5429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4948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77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3BF00B-44AA-4888-8206-45E95269584C}" type="datetimeFigureOut">
              <a:rPr lang="ru-RU" smtClean="0"/>
              <a:t>11.12.2021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74067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915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4751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5866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3146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492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947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3BF00B-44AA-4888-8206-45E95269584C}" type="datetimeFigureOut">
              <a:rPr lang="ru-RU" smtClean="0"/>
              <a:t>11.12.2021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4901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3BF00B-44AA-4888-8206-45E95269584C}" type="datetimeFigureOut">
              <a:rPr lang="ru-RU" smtClean="0"/>
              <a:t>11.12.2021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47796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3BF00B-44AA-4888-8206-45E95269584C}"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313330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3BF00B-44AA-4888-8206-45E95269584C}" type="datetimeFigureOut">
              <a:rPr lang="ru-RU" smtClean="0"/>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3CEBFE-55A5-430F-8FC2-A9E68577F44A}" type="slidenum">
              <a:rPr lang="ru-RU" smtClean="0"/>
              <a:t>‹#›</a:t>
            </a:fld>
            <a:endParaRPr lang="ru-RU"/>
          </a:p>
        </p:txBody>
      </p:sp>
    </p:spTree>
    <p:extLst>
      <p:ext uri="{BB962C8B-B14F-4D97-AF65-F5344CB8AC3E}">
        <p14:creationId xmlns:p14="http://schemas.microsoft.com/office/powerpoint/2010/main" val="28110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BF00B-44AA-4888-8206-45E95269584C}" type="datetimeFigureOut">
              <a:rPr lang="ru-RU" smtClean="0"/>
              <a:t>11.12.2021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CEBFE-55A5-430F-8FC2-A9E68577F44A}" type="slidenum">
              <a:rPr lang="ru-RU" smtClean="0"/>
              <a:t>‹#›</a:t>
            </a:fld>
            <a:endParaRPr lang="ru-RU"/>
          </a:p>
        </p:txBody>
      </p:sp>
    </p:spTree>
    <p:extLst>
      <p:ext uri="{BB962C8B-B14F-4D97-AF65-F5344CB8AC3E}">
        <p14:creationId xmlns:p14="http://schemas.microsoft.com/office/powerpoint/2010/main" val="34908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808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483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4393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92F6A-3DEC-499C-B6A8-07CD456A8C02}" type="datetimeFigureOut">
              <a:rPr lang="ru-RU" smtClean="0">
                <a:solidFill>
                  <a:prstClr val="black">
                    <a:tint val="75000"/>
                  </a:prstClr>
                </a:solidFill>
              </a:rPr>
              <a:pPr/>
              <a:t>11.12.2021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A0D0-F59A-4A5A-9ACE-2F3E662A77C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6360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hyperlink" Target="https://www.ncbi.nlm.nih.gov/pubmed/15452578" TargetMode="External"/><Relationship Id="rId5" Type="http://schemas.openxmlformats.org/officeDocument/2006/relationships/hyperlink" Target="https://en.wikipedia.org/wiki/PubMed_Identifier" TargetMode="External"/><Relationship Id="rId4" Type="http://schemas.openxmlformats.org/officeDocument/2006/relationships/hyperlink" Target="https://doi.org/10.1038/nn13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79967"/>
            <a:ext cx="8520600" cy="130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ru" sz="2200">
                <a:latin typeface="Times New Roman"/>
                <a:ea typeface="Times New Roman"/>
                <a:cs typeface="Times New Roman"/>
                <a:sym typeface="Times New Roman"/>
              </a:rPr>
              <a:t>Al-Farabi Kazakh National University</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800"/>
              <a:buFont typeface="Calibri"/>
              <a:buNone/>
            </a:pPr>
            <a:r>
              <a:rPr lang="ru" sz="2200">
                <a:latin typeface="Times New Roman"/>
                <a:ea typeface="Times New Roman"/>
                <a:cs typeface="Times New Roman"/>
                <a:sym typeface="Times New Roman"/>
              </a:rPr>
              <a:t>Higher School of Medicine</a:t>
            </a:r>
            <a:endParaRPr sz="220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3066800"/>
            <a:ext cx="8520600" cy="995600"/>
          </a:xfrm>
          <a:prstGeom prst="rect">
            <a:avLst/>
          </a:prstGeom>
          <a:noFill/>
          <a:ln>
            <a:noFill/>
          </a:ln>
        </p:spPr>
        <p:txBody>
          <a:bodyPr spcFirstLastPara="1" wrap="square" lIns="91425" tIns="91425" rIns="91425" bIns="91425" anchor="t" anchorCtr="0">
            <a:noAutofit/>
          </a:bodyPr>
          <a:lstStyle/>
          <a:p>
            <a:pPr lvl="0">
              <a:spcBef>
                <a:spcPts val="0"/>
              </a:spcBef>
            </a:pPr>
            <a:r>
              <a:rPr lang="en-US" sz="3000" b="1" dirty="0" smtClean="0">
                <a:solidFill>
                  <a:schemeClr val="dk1"/>
                </a:solidFill>
                <a:latin typeface="Times New Roman"/>
                <a:ea typeface="Times New Roman"/>
                <a:cs typeface="Times New Roman"/>
                <a:sym typeface="Times New Roman"/>
              </a:rPr>
              <a:t>The human genome. Part I</a:t>
            </a:r>
            <a:endParaRPr sz="3000" b="1" dirty="0">
              <a:solidFill>
                <a:schemeClr val="dk1"/>
              </a:solidFill>
              <a:highlight>
                <a:schemeClr val="lt1"/>
              </a:highlight>
              <a:latin typeface="Times New Roman"/>
              <a:ea typeface="Times New Roman"/>
              <a:cs typeface="Times New Roman"/>
              <a:sym typeface="Times New Roman"/>
            </a:endParaRPr>
          </a:p>
        </p:txBody>
      </p:sp>
      <p:sp>
        <p:nvSpPr>
          <p:cNvPr id="4" name="TextBox 3"/>
          <p:cNvSpPr txBox="1"/>
          <p:nvPr/>
        </p:nvSpPr>
        <p:spPr>
          <a:xfrm>
            <a:off x="2627784" y="5114972"/>
            <a:ext cx="5101389" cy="369332"/>
          </a:xfrm>
          <a:prstGeom prst="rect">
            <a:avLst/>
          </a:prstGeom>
          <a:noFill/>
        </p:spPr>
        <p:txBody>
          <a:bodyPr wrap="square" rtlCol="0">
            <a:spAutoFit/>
          </a:bodyPr>
          <a:lstStyle/>
          <a:p>
            <a:r>
              <a:rPr lang="en-US" b="1" dirty="0">
                <a:solidFill>
                  <a:prstClr val="black"/>
                </a:solidFill>
                <a:latin typeface="Times New Roman" pitchFamily="18" charset="0"/>
                <a:cs typeface="Times New Roman" pitchFamily="18" charset="0"/>
              </a:rPr>
              <a:t>Lecturer: PhD </a:t>
            </a:r>
            <a:r>
              <a:rPr lang="en-US" b="1" dirty="0" err="1">
                <a:solidFill>
                  <a:prstClr val="black"/>
                </a:solidFill>
                <a:latin typeface="Times New Roman" pitchFamily="18" charset="0"/>
                <a:cs typeface="Times New Roman" pitchFamily="18" charset="0"/>
              </a:rPr>
              <a:t>Pinsky</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Ilya</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Vladimirovich</a:t>
            </a:r>
            <a:endParaRPr lang="ru-RU"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26115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8390526" cy="50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54395" y="5479777"/>
            <a:ext cx="7848872" cy="1077218"/>
          </a:xfrm>
          <a:prstGeom prst="rect">
            <a:avLst/>
          </a:prstGeom>
        </p:spPr>
        <p:txBody>
          <a:bodyPr wrap="square">
            <a:spAutoFit/>
          </a:bodyPr>
          <a:lstStyle/>
          <a:p>
            <a:pPr algn="just"/>
            <a:r>
              <a:rPr lang="en-US" sz="1600" dirty="0" smtClean="0"/>
              <a:t>https://www.google.com/url?sa=i&amp;url=https%3A%2F%2Fquizlet.com%2Fau%2F520356548%2Fbms2042-week-4-flash-cards%2F&amp;psig=AOvVaw2HCKMFCTF6_gMLZ6D_3qjK&amp;ust=1638792007965000&amp;source=images&amp;cd=vfe&amp;ved=0CAwQjhxqFwoTCKDMpJXOzPQCFQAAAAAdAAAAABAJ</a:t>
            </a:r>
            <a:endParaRPr lang="ru-RU" sz="1600" dirty="0"/>
          </a:p>
        </p:txBody>
      </p:sp>
    </p:spTree>
    <p:extLst>
      <p:ext uri="{BB962C8B-B14F-4D97-AF65-F5344CB8AC3E}">
        <p14:creationId xmlns:p14="http://schemas.microsoft.com/office/powerpoint/2010/main" val="4114623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85013" cy="429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6021288"/>
            <a:ext cx="8280920" cy="584775"/>
          </a:xfrm>
          <a:prstGeom prst="rect">
            <a:avLst/>
          </a:prstGeom>
        </p:spPr>
        <p:txBody>
          <a:bodyPr wrap="square">
            <a:spAutoFit/>
          </a:bodyPr>
          <a:lstStyle/>
          <a:p>
            <a:pPr algn="just"/>
            <a:r>
              <a:rPr lang="en-US" sz="1600" dirty="0" smtClean="0"/>
              <a:t>By Gray IC1, Campbell DA, </a:t>
            </a:r>
            <a:r>
              <a:rPr lang="en-US" sz="1600" dirty="0" err="1" smtClean="0"/>
              <a:t>Spurr</a:t>
            </a:r>
            <a:r>
              <a:rPr lang="en-US" sz="1600" dirty="0" smtClean="0"/>
              <a:t> NK. - https://www.ncbi.nlm.nih.gov/pubmed/11005795, CC0, https://commons.wikimedia.org/w/index.php?curid=45616650</a:t>
            </a:r>
            <a:endParaRPr lang="ru-RU" sz="1600" dirty="0"/>
          </a:p>
        </p:txBody>
      </p:sp>
      <p:sp>
        <p:nvSpPr>
          <p:cNvPr id="3" name="Прямоугольник 2"/>
          <p:cNvSpPr/>
          <p:nvPr/>
        </p:nvSpPr>
        <p:spPr>
          <a:xfrm>
            <a:off x="409550" y="4365104"/>
            <a:ext cx="8280920" cy="1477328"/>
          </a:xfrm>
          <a:prstGeom prst="rect">
            <a:avLst/>
          </a:prstGeom>
        </p:spPr>
        <p:txBody>
          <a:bodyPr wrap="square">
            <a:spAutoFit/>
          </a:bodyPr>
          <a:lstStyle/>
          <a:p>
            <a:pPr algn="just"/>
            <a:r>
              <a:rPr lang="en-US" b="1" dirty="0" smtClean="0"/>
              <a:t>SNP distribution along the long arm of chromosome 22</a:t>
            </a:r>
            <a:r>
              <a:rPr lang="en-US" dirty="0" smtClean="0"/>
              <a:t> (from https://web.archive.org/web/20130903043223/http://snp.cshl.org/ ). Each column represents a 1 Mb interval; the approximate cytogenetic position is given on the x-axis. Clear peaks and troughs of SNP density can be seen, possibly reflecting different rates of mutation, recombination and selection.</a:t>
            </a:r>
            <a:endParaRPr lang="ru-RU" dirty="0"/>
          </a:p>
        </p:txBody>
      </p:sp>
    </p:spTree>
    <p:extLst>
      <p:ext uri="{BB962C8B-B14F-4D97-AF65-F5344CB8AC3E}">
        <p14:creationId xmlns:p14="http://schemas.microsoft.com/office/powerpoint/2010/main" val="175110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54" y="242138"/>
            <a:ext cx="8298529" cy="505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69179" y="5313130"/>
            <a:ext cx="8136904" cy="1077218"/>
          </a:xfrm>
          <a:prstGeom prst="rect">
            <a:avLst/>
          </a:prstGeom>
        </p:spPr>
        <p:txBody>
          <a:bodyPr wrap="square">
            <a:spAutoFit/>
          </a:bodyPr>
          <a:lstStyle/>
          <a:p>
            <a:pPr algn="just"/>
            <a:r>
              <a:rPr lang="en-US" sz="1600" dirty="0" smtClean="0"/>
              <a:t>https://www.google.com/url?sa=i&amp;url=https%3A%2F%2Fwww.quora.com%2FIs-non-coding-DNA-important-to-an-organism-in-any-way-Why-is-it-studied&amp;psig=AOvVaw1RYAwMokIj3VJG99IRaVr6&amp;ust=1638797212197000&amp;source=images&amp;cd=vfe&amp;ved=0CA0QjhxqFwoTCLjc3sPhzPQCFQAAAAAdAAAAABBg</a:t>
            </a:r>
            <a:endParaRPr lang="ru-RU" sz="1600" dirty="0"/>
          </a:p>
        </p:txBody>
      </p:sp>
    </p:spTree>
    <p:extLst>
      <p:ext uri="{BB962C8B-B14F-4D97-AF65-F5344CB8AC3E}">
        <p14:creationId xmlns:p14="http://schemas.microsoft.com/office/powerpoint/2010/main" val="211586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4664"/>
            <a:ext cx="5753569" cy="619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3398136"/>
            <a:ext cx="2232248" cy="2062103"/>
          </a:xfrm>
          <a:prstGeom prst="rect">
            <a:avLst/>
          </a:prstGeom>
        </p:spPr>
        <p:txBody>
          <a:bodyPr wrap="square">
            <a:spAutoFit/>
          </a:bodyPr>
          <a:lstStyle/>
          <a:p>
            <a:r>
              <a:rPr lang="en-US" sz="1600" dirty="0" smtClean="0"/>
              <a:t>Courtesy: National Human Genome Research Institute - Modified from Human Genome Project From en: with same file name, contributor: </a:t>
            </a:r>
            <a:r>
              <a:rPr lang="en-US" sz="1600" dirty="0" err="1" smtClean="0"/>
              <a:t>en:User:TedE</a:t>
            </a:r>
            <a:endParaRPr lang="ru-RU" sz="1600" dirty="0"/>
          </a:p>
        </p:txBody>
      </p:sp>
    </p:spTree>
    <p:extLst>
      <p:ext uri="{BB962C8B-B14F-4D97-AF65-F5344CB8AC3E}">
        <p14:creationId xmlns:p14="http://schemas.microsoft.com/office/powerpoint/2010/main" val="257128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thumb/6/6c/Genes_and_base_pairs_on_chromosomes.svg/1920px-Genes_and_base_pairs_on_chromoso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12968" cy="43474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5229200"/>
            <a:ext cx="7704856" cy="646331"/>
          </a:xfrm>
          <a:prstGeom prst="rect">
            <a:avLst/>
          </a:prstGeom>
        </p:spPr>
        <p:txBody>
          <a:bodyPr wrap="square">
            <a:spAutoFit/>
          </a:bodyPr>
          <a:lstStyle/>
          <a:p>
            <a:r>
              <a:rPr lang="en-US" dirty="0" smtClean="0"/>
              <a:t>By Friend of a friends - Own work, CC BY-SA 3.0, https://commons.wikimedia.org/w/index.php?curid=18594472</a:t>
            </a:r>
            <a:endParaRPr lang="ru-RU" dirty="0"/>
          </a:p>
        </p:txBody>
      </p:sp>
    </p:spTree>
    <p:extLst>
      <p:ext uri="{BB962C8B-B14F-4D97-AF65-F5344CB8AC3E}">
        <p14:creationId xmlns:p14="http://schemas.microsoft.com/office/powerpoint/2010/main" val="327089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05" y="753345"/>
            <a:ext cx="8837118" cy="3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6805" y="4797152"/>
            <a:ext cx="8725675" cy="830997"/>
          </a:xfrm>
          <a:prstGeom prst="rect">
            <a:avLst/>
          </a:prstGeom>
        </p:spPr>
        <p:txBody>
          <a:bodyPr wrap="square">
            <a:spAutoFit/>
          </a:bodyPr>
          <a:lstStyle/>
          <a:p>
            <a:r>
              <a:rPr lang="en-US" sz="1600" dirty="0" smtClean="0"/>
              <a:t>https://www.google.com/url?sa=i&amp;url=https%3A%2F%2Fen.wikipedia.org%2Fwiki%2FHuman_genome&amp;psig=AOvVaw2Aw7Ox0xLbc8llqIMRNvCF&amp;ust=1638789843585000&amp;source=images&amp;cd=vfe&amp;ved=0CAwQjhxqFwoTCLDYnY3GzPQCFQAAAAAdAAAAABAD</a:t>
            </a:r>
            <a:endParaRPr lang="ru-RU" sz="1600" dirty="0"/>
          </a:p>
        </p:txBody>
      </p:sp>
    </p:spTree>
    <p:extLst>
      <p:ext uri="{BB962C8B-B14F-4D97-AF65-F5344CB8AC3E}">
        <p14:creationId xmlns:p14="http://schemas.microsoft.com/office/powerpoint/2010/main" val="57001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27" t="28483" r="23055" b="39429"/>
          <a:stretch/>
        </p:blipFill>
        <p:spPr bwMode="auto">
          <a:xfrm>
            <a:off x="155448" y="1268760"/>
            <a:ext cx="8888560" cy="292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79712" y="4797152"/>
            <a:ext cx="3742756" cy="369332"/>
          </a:xfrm>
          <a:prstGeom prst="rect">
            <a:avLst/>
          </a:prstGeom>
        </p:spPr>
        <p:txBody>
          <a:bodyPr wrap="none">
            <a:spAutoFit/>
          </a:bodyPr>
          <a:lstStyle/>
          <a:p>
            <a:r>
              <a:rPr lang="en-US" dirty="0" smtClean="0"/>
              <a:t> </a:t>
            </a:r>
            <a:r>
              <a:rPr lang="en-US" dirty="0" err="1" smtClean="0"/>
              <a:t>Ensembl</a:t>
            </a:r>
            <a:r>
              <a:rPr lang="en-US" dirty="0" smtClean="0"/>
              <a:t> genome browser (July 2012)</a:t>
            </a:r>
            <a:endParaRPr lang="ru-RU" dirty="0"/>
          </a:p>
        </p:txBody>
      </p:sp>
    </p:spTree>
    <p:extLst>
      <p:ext uri="{BB962C8B-B14F-4D97-AF65-F5344CB8AC3E}">
        <p14:creationId xmlns:p14="http://schemas.microsoft.com/office/powerpoint/2010/main" val="1665420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036495" cy="572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1783" y="5872796"/>
            <a:ext cx="8352927" cy="830997"/>
          </a:xfrm>
          <a:prstGeom prst="rect">
            <a:avLst/>
          </a:prstGeom>
        </p:spPr>
        <p:txBody>
          <a:bodyPr wrap="square">
            <a:spAutoFit/>
          </a:bodyPr>
          <a:lstStyle/>
          <a:p>
            <a:pPr algn="just"/>
            <a:r>
              <a:rPr lang="en-US" sz="1600" dirty="0"/>
              <a:t>https://www.google.com/url?sa=i&amp;url=https%3A%2F%2Fwww.mdpi.com%2F1422-0067%2F22%2F15%2F7999%2Fhtm&amp;psig=AOvVaw0mR7FO5Af_JvxmsEFC_w_P&amp;ust=1638813635949000&amp;source=images&amp;cd=vfe&amp;ved=0CAwQjhxqFwoTCPC8p9mezfQCFQAAAAAdAAAAABBB</a:t>
            </a:r>
            <a:endParaRPr lang="ru-RU" sz="1600" dirty="0"/>
          </a:p>
        </p:txBody>
      </p:sp>
    </p:spTree>
    <p:extLst>
      <p:ext uri="{BB962C8B-B14F-4D97-AF65-F5344CB8AC3E}">
        <p14:creationId xmlns:p14="http://schemas.microsoft.com/office/powerpoint/2010/main" val="20124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2"/>
            <a:ext cx="5328592" cy="65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60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4" y="836712"/>
            <a:ext cx="8924600" cy="45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8020" y="5445224"/>
            <a:ext cx="8352928" cy="1077218"/>
          </a:xfrm>
          <a:prstGeom prst="rect">
            <a:avLst/>
          </a:prstGeom>
        </p:spPr>
        <p:txBody>
          <a:bodyPr wrap="square">
            <a:spAutoFit/>
          </a:bodyPr>
          <a:lstStyle/>
          <a:p>
            <a:pPr algn="just"/>
            <a:r>
              <a:rPr lang="en-US" sz="1600" dirty="0" smtClean="0"/>
              <a:t>https://www.google.com/url?sa=i&amp;url=http%3A%2F%2Fib.bioninja.com.au%2Fhigher-level%2Ftopic-7-nucleic-acids%2F71-dna-structure-and-replic%2Fnon-coding-dna.html&amp;psig=AOvVaw1RYAwMokIj3VJG99IRaVr6&amp;ust=1638797212197000&amp;source=images&amp;cd=vfe&amp;ved=0CAwQjhxqGAoTCLjc3sPhzPQCFQAAAAAdAAAAABCJAQ</a:t>
            </a:r>
            <a:endParaRPr lang="ru-RU" sz="1600" dirty="0"/>
          </a:p>
        </p:txBody>
      </p:sp>
    </p:spTree>
    <p:extLst>
      <p:ext uri="{BB962C8B-B14F-4D97-AF65-F5344CB8AC3E}">
        <p14:creationId xmlns:p14="http://schemas.microsoft.com/office/powerpoint/2010/main" val="309813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616633"/>
            <a:ext cx="8520600"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106" name="Google Shape;106;p26"/>
          <p:cNvSpPr txBox="1">
            <a:spLocks noGrp="1"/>
          </p:cNvSpPr>
          <p:nvPr>
            <p:ph type="subTitle" idx="1"/>
          </p:nvPr>
        </p:nvSpPr>
        <p:spPr>
          <a:xfrm>
            <a:off x="165775" y="2009100"/>
            <a:ext cx="8828400" cy="4492000"/>
          </a:xfrm>
          <a:prstGeom prst="rect">
            <a:avLst/>
          </a:prstGeom>
          <a:noFill/>
          <a:ln>
            <a:noFill/>
          </a:ln>
        </p:spPr>
        <p:txBody>
          <a:bodyPr spcFirstLastPara="1" wrap="square" lIns="91425" tIns="91425" rIns="91425" bIns="91425" anchor="t" anchorCtr="0">
            <a:noAutofit/>
          </a:bodyPr>
          <a:lstStyle/>
          <a:p>
            <a:pPr lvl="0" algn="l">
              <a:spcBef>
                <a:spcPts val="0"/>
              </a:spcBef>
            </a:pPr>
            <a:r>
              <a:rPr lang="en-US" sz="1800" b="1" i="1" dirty="0" smtClean="0">
                <a:solidFill>
                  <a:schemeClr val="dk1"/>
                </a:solidFill>
                <a:latin typeface="Times New Roman"/>
                <a:ea typeface="Times New Roman"/>
                <a:cs typeface="Times New Roman"/>
                <a:sym typeface="Times New Roman"/>
              </a:rPr>
              <a:t>1. Describe the structure of the human genome: protein-coding genes, </a:t>
            </a:r>
            <a:r>
              <a:rPr lang="en-US" sz="1800" b="1" i="1" dirty="0" err="1" smtClean="0">
                <a:solidFill>
                  <a:schemeClr val="dk1"/>
                </a:solidFill>
                <a:latin typeface="Times New Roman"/>
                <a:ea typeface="Times New Roman"/>
                <a:cs typeface="Times New Roman"/>
                <a:sym typeface="Times New Roman"/>
              </a:rPr>
              <a:t>intergenic</a:t>
            </a:r>
            <a:r>
              <a:rPr lang="en-US" sz="1800" b="1" i="1" dirty="0" smtClean="0">
                <a:solidFill>
                  <a:schemeClr val="dk1"/>
                </a:solidFill>
                <a:latin typeface="Times New Roman"/>
                <a:ea typeface="Times New Roman"/>
                <a:cs typeface="Times New Roman"/>
                <a:sym typeface="Times New Roman"/>
              </a:rPr>
              <a:t> regions (spacers), satellites, tandem repeats, single nucleotide polymorphisms (SNPs).</a:t>
            </a:r>
          </a:p>
          <a:p>
            <a:pPr lvl="0" algn="l">
              <a:spcBef>
                <a:spcPts val="0"/>
              </a:spcBef>
            </a:pPr>
            <a:r>
              <a:rPr lang="en-US" sz="1800" b="1" i="1" dirty="0" smtClean="0">
                <a:solidFill>
                  <a:schemeClr val="dk1"/>
                </a:solidFill>
                <a:latin typeface="Times New Roman"/>
                <a:ea typeface="Times New Roman"/>
                <a:cs typeface="Times New Roman"/>
                <a:sym typeface="Times New Roman"/>
              </a:rPr>
              <a:t>2. Explain the role of non-coding DNA in the human genome.</a:t>
            </a:r>
          </a:p>
          <a:p>
            <a:pPr lvl="0" algn="l">
              <a:spcBef>
                <a:spcPts val="0"/>
              </a:spcBef>
            </a:pPr>
            <a:r>
              <a:rPr lang="en-US" sz="1800" b="1" i="1" dirty="0" smtClean="0">
                <a:solidFill>
                  <a:schemeClr val="dk1"/>
                </a:solidFill>
                <a:latin typeface="Times New Roman"/>
                <a:ea typeface="Times New Roman"/>
                <a:cs typeface="Times New Roman"/>
                <a:sym typeface="Times New Roman"/>
              </a:rPr>
              <a:t>3. Discuss the prospects for applying knowledge about the human genome in medicine and pharmaceuticals.</a:t>
            </a:r>
          </a:p>
          <a:p>
            <a:pPr lvl="0" algn="l">
              <a:spcBef>
                <a:spcPts val="0"/>
              </a:spcBef>
            </a:pPr>
            <a:r>
              <a:rPr lang="en-US" sz="1800" b="1" i="1" dirty="0" smtClean="0">
                <a:solidFill>
                  <a:schemeClr val="dk1"/>
                </a:solidFill>
                <a:latin typeface="Times New Roman"/>
                <a:ea typeface="Times New Roman"/>
                <a:cs typeface="Times New Roman"/>
                <a:sym typeface="Times New Roman"/>
              </a:rPr>
              <a:t>4. Describe DNA transposons, </a:t>
            </a:r>
            <a:r>
              <a:rPr lang="en-US" sz="1800" b="1" i="1" dirty="0" err="1" smtClean="0">
                <a:solidFill>
                  <a:schemeClr val="dk1"/>
                </a:solidFill>
                <a:latin typeface="Times New Roman"/>
                <a:ea typeface="Times New Roman"/>
                <a:cs typeface="Times New Roman"/>
                <a:sym typeface="Times New Roman"/>
              </a:rPr>
              <a:t>retrotransposons</a:t>
            </a:r>
            <a:r>
              <a:rPr lang="en-US" sz="1800" b="1" i="1" dirty="0" smtClean="0">
                <a:solidFill>
                  <a:schemeClr val="dk1"/>
                </a:solidFill>
                <a:latin typeface="Times New Roman"/>
                <a:ea typeface="Times New Roman"/>
                <a:cs typeface="Times New Roman"/>
                <a:sym typeface="Times New Roman"/>
              </a:rPr>
              <a:t>, retroviral integration.</a:t>
            </a:r>
          </a:p>
          <a:p>
            <a:pPr lvl="0" algn="l">
              <a:spcBef>
                <a:spcPts val="0"/>
              </a:spcBef>
            </a:pPr>
            <a:r>
              <a:rPr lang="en-US" sz="1800" b="1" i="1" dirty="0" smtClean="0">
                <a:solidFill>
                  <a:schemeClr val="dk1"/>
                </a:solidFill>
                <a:latin typeface="Times New Roman"/>
                <a:ea typeface="Times New Roman"/>
                <a:cs typeface="Times New Roman"/>
                <a:sym typeface="Times New Roman"/>
              </a:rPr>
              <a:t>5. Provide examples of human diseases triggered by transposable elements. </a:t>
            </a:r>
          </a:p>
          <a:p>
            <a:pPr lvl="0" algn="l">
              <a:spcBef>
                <a:spcPts val="0"/>
              </a:spcBef>
            </a:pPr>
            <a:r>
              <a:rPr lang="en-US" sz="1800" b="1" i="1" dirty="0" smtClean="0">
                <a:solidFill>
                  <a:schemeClr val="dk1"/>
                </a:solidFill>
                <a:latin typeface="Times New Roman"/>
                <a:ea typeface="Times New Roman"/>
                <a:cs typeface="Times New Roman"/>
                <a:sym typeface="Times New Roman"/>
              </a:rPr>
              <a:t>6. Discuss the usage of transposable elements in medicine.</a:t>
            </a:r>
          </a:p>
          <a:p>
            <a:pPr lvl="0" algn="l">
              <a:spcBef>
                <a:spcPts val="0"/>
              </a:spcBef>
            </a:pPr>
            <a:endParaRPr lang="en-US" sz="1800" b="1" i="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0614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5989"/>
            <a:ext cx="8784975" cy="490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7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4" y="868152"/>
            <a:ext cx="8471578" cy="364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5659" y="5065027"/>
            <a:ext cx="8280920" cy="1077218"/>
          </a:xfrm>
          <a:prstGeom prst="rect">
            <a:avLst/>
          </a:prstGeom>
        </p:spPr>
        <p:txBody>
          <a:bodyPr wrap="square">
            <a:spAutoFit/>
          </a:bodyPr>
          <a:lstStyle/>
          <a:p>
            <a:pPr algn="just"/>
            <a:r>
              <a:rPr lang="en-US" sz="1600" dirty="0" smtClean="0"/>
              <a:t>https://www.google.com/url?sa=i&amp;url=https%3A%2F%2Flink.springer.com%2F10.1007%2F978-3-319-47829-6_64-1&amp;psig=AOvVaw0rV1x_RmKwMdRQW_jjjlV9&amp;ust=1638791813671000&amp;source=images&amp;cd=vfe&amp;ved=0CAwQjhxqFwoTCLiDp7rNzPQCFQAAAAAdAAAAABAS</a:t>
            </a:r>
            <a:endParaRPr lang="ru-RU" sz="1600" dirty="0"/>
          </a:p>
        </p:txBody>
      </p:sp>
    </p:spTree>
    <p:extLst>
      <p:ext uri="{BB962C8B-B14F-4D97-AF65-F5344CB8AC3E}">
        <p14:creationId xmlns:p14="http://schemas.microsoft.com/office/powerpoint/2010/main" val="2729917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22784" t="21842" r="25047" b="21677"/>
          <a:stretch>
            <a:fillRect/>
          </a:stretch>
        </p:blipFill>
        <p:spPr bwMode="auto">
          <a:xfrm>
            <a:off x="0" y="457199"/>
            <a:ext cx="9144000" cy="6036917"/>
          </a:xfrm>
          <a:prstGeom prst="rect">
            <a:avLst/>
          </a:prstGeom>
          <a:noFill/>
          <a:ln w="9525">
            <a:noFill/>
            <a:miter lim="800000"/>
            <a:headEnd/>
            <a:tailEnd/>
          </a:ln>
        </p:spPr>
      </p:pic>
    </p:spTree>
    <p:extLst>
      <p:ext uri="{BB962C8B-B14F-4D97-AF65-F5344CB8AC3E}">
        <p14:creationId xmlns:p14="http://schemas.microsoft.com/office/powerpoint/2010/main" val="104270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rbara McClintock (1902-1992) shown in her laboratory in 1947.jpg"/>
          <p:cNvPicPr>
            <a:picLocks noChangeAspect="1" noChangeArrowheads="1"/>
          </p:cNvPicPr>
          <p:nvPr/>
        </p:nvPicPr>
        <p:blipFill>
          <a:blip r:embed="rId2" cstate="print"/>
          <a:srcRect/>
          <a:stretch>
            <a:fillRect/>
          </a:stretch>
        </p:blipFill>
        <p:spPr bwMode="auto">
          <a:xfrm>
            <a:off x="1981200" y="609600"/>
            <a:ext cx="5562599" cy="4471373"/>
          </a:xfrm>
          <a:prstGeom prst="rect">
            <a:avLst/>
          </a:prstGeom>
          <a:noFill/>
        </p:spPr>
      </p:pic>
      <p:sp>
        <p:nvSpPr>
          <p:cNvPr id="3" name="TextBox 2"/>
          <p:cNvSpPr txBox="1"/>
          <p:nvPr/>
        </p:nvSpPr>
        <p:spPr>
          <a:xfrm>
            <a:off x="609600" y="5257800"/>
            <a:ext cx="8153400" cy="1015663"/>
          </a:xfrm>
          <a:prstGeom prst="rect">
            <a:avLst/>
          </a:prstGeom>
          <a:noFill/>
        </p:spPr>
        <p:txBody>
          <a:bodyPr wrap="square" rtlCol="0">
            <a:spAutoFit/>
          </a:bodyPr>
          <a:lstStyle/>
          <a:p>
            <a:pPr algn="just"/>
            <a:r>
              <a:rPr lang="en-US" sz="2000" b="1" dirty="0">
                <a:solidFill>
                  <a:sysClr val="windowText" lastClr="000000"/>
                </a:solidFill>
              </a:rPr>
              <a:t>Mobile genetic elements were discovered by </a:t>
            </a:r>
            <a:r>
              <a:rPr lang="en-US" sz="2000" b="1" dirty="0">
                <a:solidFill>
                  <a:prstClr val="black"/>
                </a:solidFill>
              </a:rPr>
              <a:t>Barbara McClintock during the 1940s and 1950s. She was awarded the 1983 Nobel Prize in Physiology </a:t>
            </a:r>
            <a:r>
              <a:rPr lang="en-US" sz="2000" b="1" dirty="0" smtClean="0">
                <a:solidFill>
                  <a:prstClr val="black"/>
                </a:solidFill>
              </a:rPr>
              <a:t>and </a:t>
            </a:r>
            <a:r>
              <a:rPr lang="en-US" sz="2000" b="1" dirty="0">
                <a:solidFill>
                  <a:prstClr val="black"/>
                </a:solidFill>
              </a:rPr>
              <a:t>Medicine</a:t>
            </a:r>
            <a:r>
              <a:rPr lang="en-US" sz="2000" b="1" dirty="0">
                <a:solidFill>
                  <a:sysClr val="windowText" lastClr="000000"/>
                </a:solidFill>
              </a:rPr>
              <a:t> for this discovery.</a:t>
            </a:r>
            <a:endParaRPr lang="ru-RU" sz="2000" b="1" dirty="0">
              <a:solidFill>
                <a:sysClr val="windowText" lastClr="000000"/>
              </a:solidFill>
            </a:endParaRPr>
          </a:p>
        </p:txBody>
      </p:sp>
    </p:spTree>
    <p:extLst>
      <p:ext uri="{BB962C8B-B14F-4D97-AF65-F5344CB8AC3E}">
        <p14:creationId xmlns:p14="http://schemas.microsoft.com/office/powerpoint/2010/main" val="156192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4597" t="36458" r="39678" b="15625"/>
          <a:stretch>
            <a:fillRect/>
          </a:stretch>
        </p:blipFill>
        <p:spPr bwMode="auto">
          <a:xfrm>
            <a:off x="359305" y="244839"/>
            <a:ext cx="8479895" cy="6155961"/>
          </a:xfrm>
          <a:prstGeom prst="rect">
            <a:avLst/>
          </a:prstGeom>
          <a:noFill/>
          <a:ln w="9525">
            <a:noFill/>
            <a:miter lim="800000"/>
            <a:headEnd/>
            <a:tailEnd/>
          </a:ln>
        </p:spPr>
      </p:pic>
    </p:spTree>
    <p:extLst>
      <p:ext uri="{BB962C8B-B14F-4D97-AF65-F5344CB8AC3E}">
        <p14:creationId xmlns:p14="http://schemas.microsoft.com/office/powerpoint/2010/main" val="353372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22840" t="26042" r="25037" b="13542"/>
          <a:stretch>
            <a:fillRect/>
          </a:stretch>
        </p:blipFill>
        <p:spPr bwMode="auto">
          <a:xfrm>
            <a:off x="228600" y="168667"/>
            <a:ext cx="8915400" cy="6611419"/>
          </a:xfrm>
          <a:prstGeom prst="rect">
            <a:avLst/>
          </a:prstGeom>
          <a:noFill/>
          <a:ln w="9525">
            <a:noFill/>
            <a:miter lim="800000"/>
            <a:headEnd/>
            <a:tailEnd/>
          </a:ln>
        </p:spPr>
      </p:pic>
    </p:spTree>
    <p:extLst>
      <p:ext uri="{BB962C8B-B14F-4D97-AF65-F5344CB8AC3E}">
        <p14:creationId xmlns:p14="http://schemas.microsoft.com/office/powerpoint/2010/main" val="2633989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l="24817" t="15625" r="23646" b="11458"/>
          <a:stretch>
            <a:fillRect/>
          </a:stretch>
        </p:blipFill>
        <p:spPr bwMode="auto">
          <a:xfrm>
            <a:off x="533400" y="304801"/>
            <a:ext cx="8305800" cy="6307282"/>
          </a:xfrm>
          <a:prstGeom prst="rect">
            <a:avLst/>
          </a:prstGeom>
          <a:noFill/>
          <a:ln w="9525">
            <a:noFill/>
            <a:miter lim="800000"/>
            <a:headEnd/>
            <a:tailEnd/>
          </a:ln>
        </p:spPr>
      </p:pic>
    </p:spTree>
    <p:extLst>
      <p:ext uri="{BB962C8B-B14F-4D97-AF65-F5344CB8AC3E}">
        <p14:creationId xmlns:p14="http://schemas.microsoft.com/office/powerpoint/2010/main" val="1275257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Diseases causing by transposable elements</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en-US" dirty="0" smtClean="0"/>
              <a:t>   </a:t>
            </a:r>
            <a:r>
              <a:rPr lang="en-US" sz="2800" dirty="0" smtClean="0"/>
              <a:t>The consequences of mobile genetic elements can alter the transcriptional patterns, which frequently leads to genetic disorders such as immune disorders, breast cancer, multiple sclerosis, and amyotrophic lateral sclerosis. In humans, stress can lead to transactional activation of MGEs such as endogenous retrovirus, and this activation has been linked to </a:t>
            </a:r>
            <a:r>
              <a:rPr lang="en-US" sz="2800" dirty="0" err="1" smtClean="0"/>
              <a:t>neurodegeneration</a:t>
            </a:r>
            <a:r>
              <a:rPr lang="en-US" sz="2800" dirty="0" smtClean="0"/>
              <a:t>.</a:t>
            </a:r>
          </a:p>
          <a:p>
            <a:pPr>
              <a:buNone/>
            </a:pPr>
            <a:endParaRPr lang="en-US" sz="2800" dirty="0"/>
          </a:p>
          <a:p>
            <a:pPr algn="just">
              <a:buNone/>
            </a:pPr>
            <a:r>
              <a:rPr lang="en-US" sz="2400" dirty="0" smtClean="0"/>
              <a:t>      Antony</a:t>
            </a:r>
            <a:r>
              <a:rPr lang="en-US" sz="2400" dirty="0"/>
              <a:t>, Joseph M; </a:t>
            </a:r>
            <a:r>
              <a:rPr lang="en-US" sz="2400" dirty="0" err="1"/>
              <a:t>Marle</a:t>
            </a:r>
            <a:r>
              <a:rPr lang="en-US" sz="2400" dirty="0"/>
              <a:t>, Guido van; </a:t>
            </a:r>
            <a:r>
              <a:rPr lang="en-US" sz="2400" dirty="0" err="1"/>
              <a:t>Opii</a:t>
            </a:r>
            <a:r>
              <a:rPr lang="en-US" sz="2400" dirty="0"/>
              <a:t>, Wycliffe; Butterfield, D Allan; Mallet, François; Yong, </a:t>
            </a:r>
            <a:r>
              <a:rPr lang="en-US" sz="2400" dirty="0" err="1"/>
              <a:t>Voon</a:t>
            </a:r>
            <a:r>
              <a:rPr lang="en-US" sz="2400" dirty="0"/>
              <a:t> Wee; Wallace, John L; Deacon, Robert M; Warren, Kenneth (October 2004). "Human endogenous retrovirus glycoprotein–mediated induction of </a:t>
            </a:r>
            <a:r>
              <a:rPr lang="en-US" sz="2400" dirty="0" err="1"/>
              <a:t>redox</a:t>
            </a:r>
            <a:r>
              <a:rPr lang="en-US" sz="2400" dirty="0"/>
              <a:t> reactants causes </a:t>
            </a:r>
            <a:r>
              <a:rPr lang="en-US" sz="2400" dirty="0" err="1"/>
              <a:t>oligodendrocyte</a:t>
            </a:r>
            <a:r>
              <a:rPr lang="en-US" sz="2400" dirty="0"/>
              <a:t> death and </a:t>
            </a:r>
            <a:r>
              <a:rPr lang="en-US" sz="2400" dirty="0" err="1"/>
              <a:t>demyelination</a:t>
            </a:r>
            <a:r>
              <a:rPr lang="en-US" sz="2400" dirty="0"/>
              <a:t>". </a:t>
            </a:r>
            <a:r>
              <a:rPr lang="en-US" sz="2400" i="1" dirty="0"/>
              <a:t>Nature Neuroscience</a:t>
            </a:r>
            <a:r>
              <a:rPr lang="en-US" sz="2400" dirty="0"/>
              <a:t>. </a:t>
            </a:r>
            <a:r>
              <a:rPr lang="en-US" sz="2400" b="1" dirty="0"/>
              <a:t>7</a:t>
            </a:r>
            <a:r>
              <a:rPr lang="en-US" sz="2400" dirty="0"/>
              <a:t> (10): 1088–1095. </a:t>
            </a:r>
            <a:r>
              <a:rPr lang="en-US" sz="2400" dirty="0">
                <a:hlinkClick r:id="rId3" tooltip="Digital object identifier"/>
              </a:rPr>
              <a:t>doi</a:t>
            </a:r>
            <a:r>
              <a:rPr lang="en-US" sz="2400" dirty="0"/>
              <a:t>:</a:t>
            </a:r>
            <a:r>
              <a:rPr lang="en-US" sz="2400" dirty="0">
                <a:hlinkClick r:id="rId4"/>
              </a:rPr>
              <a:t>10.1038/nn1319</a:t>
            </a:r>
            <a:r>
              <a:rPr lang="en-US" sz="2400" dirty="0"/>
              <a:t>. </a:t>
            </a:r>
            <a:r>
              <a:rPr lang="en-US" sz="2400" dirty="0">
                <a:hlinkClick r:id="rId5" tooltip="PubMed Identifier"/>
              </a:rPr>
              <a:t>PMID</a:t>
            </a:r>
            <a:r>
              <a:rPr lang="en-US" sz="2400" dirty="0"/>
              <a:t> </a:t>
            </a:r>
            <a:r>
              <a:rPr lang="en-US" sz="2400" dirty="0">
                <a:hlinkClick r:id="rId6"/>
              </a:rPr>
              <a:t>15452578</a:t>
            </a:r>
            <a:r>
              <a:rPr lang="en-US" sz="2400" dirty="0"/>
              <a:t>.</a:t>
            </a:r>
            <a:endParaRPr lang="ru-RU" sz="2800" dirty="0"/>
          </a:p>
        </p:txBody>
      </p:sp>
    </p:spTree>
    <p:extLst>
      <p:ext uri="{BB962C8B-B14F-4D97-AF65-F5344CB8AC3E}">
        <p14:creationId xmlns:p14="http://schemas.microsoft.com/office/powerpoint/2010/main" val="2649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486867"/>
            <a:ext cx="8520600"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b="1" dirty="0" smtClean="0">
                <a:latin typeface="Cambria"/>
                <a:ea typeface="Cambria"/>
                <a:cs typeface="Cambria"/>
                <a:sym typeface="Cambria"/>
              </a:rPr>
              <a:t>Literature</a:t>
            </a:r>
            <a:r>
              <a:rPr lang="en-US" sz="2800" b="1" dirty="0" smtClean="0">
                <a:latin typeface="Cambria"/>
                <a:ea typeface="Cambria"/>
                <a:cs typeface="Cambria"/>
                <a:sym typeface="Cambria"/>
              </a:rPr>
              <a:t>:</a:t>
            </a:r>
            <a:endParaRPr b="1" dirty="0">
              <a:latin typeface="Cambria"/>
              <a:ea typeface="Cambria"/>
              <a:cs typeface="Cambria"/>
              <a:sym typeface="Cambria"/>
            </a:endParaRPr>
          </a:p>
        </p:txBody>
      </p:sp>
      <p:sp>
        <p:nvSpPr>
          <p:cNvPr id="112" name="Google Shape;112;p27"/>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lvl="0" algn="l">
              <a:spcBef>
                <a:spcPts val="0"/>
              </a:spcBef>
            </a:pPr>
            <a:r>
              <a:rPr lang="en-US" sz="1800" dirty="0">
                <a:solidFill>
                  <a:schemeClr val="dk1"/>
                </a:solidFill>
                <a:latin typeface="Times New Roman"/>
                <a:ea typeface="Times New Roman"/>
                <a:cs typeface="Times New Roman"/>
                <a:sym typeface="Times New Roman"/>
              </a:rPr>
              <a:t>1</a:t>
            </a:r>
            <a:r>
              <a:rPr lang="en-US" sz="1800" dirty="0" smtClean="0">
                <a:solidFill>
                  <a:schemeClr val="dk1"/>
                </a:solidFill>
                <a:latin typeface="Times New Roman"/>
                <a:ea typeface="Times New Roman"/>
                <a:cs typeface="Times New Roman"/>
                <a:sym typeface="Times New Roman"/>
              </a:rPr>
              <a:t>. Brown </a:t>
            </a:r>
            <a:r>
              <a:rPr lang="en-US" sz="1800" dirty="0">
                <a:solidFill>
                  <a:schemeClr val="dk1"/>
                </a:solidFill>
                <a:latin typeface="Times New Roman"/>
                <a:ea typeface="Times New Roman"/>
                <a:cs typeface="Times New Roman"/>
                <a:sym typeface="Times New Roman"/>
              </a:rPr>
              <a:t>TA (2002). The Human Genome (2nd ed.). Oxford: Wiley-</a:t>
            </a:r>
            <a:r>
              <a:rPr lang="en-US" sz="1800" dirty="0" err="1">
                <a:solidFill>
                  <a:schemeClr val="dk1"/>
                </a:solidFill>
                <a:latin typeface="Times New Roman"/>
                <a:ea typeface="Times New Roman"/>
                <a:cs typeface="Times New Roman"/>
                <a:sym typeface="Times New Roman"/>
              </a:rPr>
              <a:t>Liss</a:t>
            </a:r>
            <a:r>
              <a:rPr lang="en-US" sz="1800" dirty="0">
                <a:solidFill>
                  <a:schemeClr val="dk1"/>
                </a:solidFill>
                <a:latin typeface="Times New Roman"/>
                <a:ea typeface="Times New Roman"/>
                <a:cs typeface="Times New Roman"/>
                <a:sym typeface="Times New Roman"/>
              </a:rPr>
              <a:t>.</a:t>
            </a:r>
          </a:p>
          <a:p>
            <a:pPr lvl="0" algn="l">
              <a:spcBef>
                <a:spcPts val="0"/>
              </a:spcBef>
            </a:pPr>
            <a:r>
              <a:rPr lang="en-US" sz="1800" dirty="0">
                <a:solidFill>
                  <a:schemeClr val="dk1"/>
                </a:solidFill>
                <a:latin typeface="Times New Roman"/>
                <a:ea typeface="Times New Roman"/>
                <a:cs typeface="Times New Roman"/>
                <a:sym typeface="Times New Roman"/>
              </a:rPr>
              <a:t>2</a:t>
            </a:r>
            <a:r>
              <a:rPr lang="en-US" sz="1800" dirty="0" smtClean="0">
                <a:solidFill>
                  <a:schemeClr val="dk1"/>
                </a:solidFill>
                <a:latin typeface="Times New Roman"/>
                <a:ea typeface="Times New Roman"/>
                <a:cs typeface="Times New Roman"/>
                <a:sym typeface="Times New Roman"/>
              </a:rPr>
              <a:t>. Francis S. Collins. Medical and Societal Consequences of the Human Genome Project // N </a:t>
            </a:r>
            <a:r>
              <a:rPr lang="en-US" sz="1800" dirty="0" err="1" smtClean="0">
                <a:solidFill>
                  <a:schemeClr val="dk1"/>
                </a:solidFill>
                <a:latin typeface="Times New Roman"/>
                <a:ea typeface="Times New Roman"/>
                <a:cs typeface="Times New Roman"/>
                <a:sym typeface="Times New Roman"/>
              </a:rPr>
              <a:t>Engl</a:t>
            </a:r>
            <a:r>
              <a:rPr lang="en-US" sz="1800" dirty="0" smtClean="0">
                <a:solidFill>
                  <a:schemeClr val="dk1"/>
                </a:solidFill>
                <a:latin typeface="Times New Roman"/>
                <a:ea typeface="Times New Roman"/>
                <a:cs typeface="Times New Roman"/>
                <a:sym typeface="Times New Roman"/>
              </a:rPr>
              <a:t> J Med 1999; 341:28-37. DOI: 10.1056/NEJM199907013410106</a:t>
            </a:r>
          </a:p>
          <a:p>
            <a:pPr lvl="0" algn="l">
              <a:spcBef>
                <a:spcPts val="0"/>
              </a:spcBef>
            </a:pPr>
            <a:r>
              <a:rPr lang="en-US" sz="1800" dirty="0" smtClean="0">
                <a:solidFill>
                  <a:schemeClr val="dk1"/>
                </a:solidFill>
                <a:latin typeface="Times New Roman"/>
                <a:ea typeface="Times New Roman"/>
                <a:cs typeface="Times New Roman"/>
                <a:sym typeface="Times New Roman"/>
              </a:rPr>
              <a:t>3. </a:t>
            </a:r>
            <a:r>
              <a:rPr lang="fr-FR" sz="1800" dirty="0" smtClean="0">
                <a:solidFill>
                  <a:schemeClr val="dk1"/>
                </a:solidFill>
                <a:latin typeface="Times New Roman"/>
                <a:ea typeface="Times New Roman"/>
                <a:cs typeface="Times New Roman"/>
                <a:sym typeface="Times New Roman"/>
              </a:rPr>
              <a:t>Alberts et al., pp. 287-292.</a:t>
            </a:r>
          </a:p>
          <a:p>
            <a:pPr lvl="0" algn="l">
              <a:spcBef>
                <a:spcPts val="0"/>
              </a:spcBef>
            </a:pPr>
            <a:endParaRPr lang="en-US" sz="1800" dirty="0" smtClean="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39023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Definition</a:t>
            </a:r>
            <a:endParaRPr lang="ru-RU" b="1" dirty="0"/>
          </a:p>
        </p:txBody>
      </p:sp>
      <p:sp>
        <p:nvSpPr>
          <p:cNvPr id="3" name="Объект 2"/>
          <p:cNvSpPr>
            <a:spLocks noGrp="1"/>
          </p:cNvSpPr>
          <p:nvPr>
            <p:ph idx="1"/>
          </p:nvPr>
        </p:nvSpPr>
        <p:spPr/>
        <p:txBody>
          <a:bodyPr>
            <a:normAutofit fontScale="85000" lnSpcReduction="10000"/>
          </a:bodyPr>
          <a:lstStyle/>
          <a:p>
            <a:pPr algn="just"/>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human genome</a:t>
            </a:r>
            <a:r>
              <a:rPr lang="en-US" dirty="0">
                <a:latin typeface="Times New Roman" pitchFamily="18" charset="0"/>
                <a:cs typeface="Times New Roman" pitchFamily="18" charset="0"/>
              </a:rPr>
              <a:t> is a </a:t>
            </a:r>
            <a:r>
              <a:rPr lang="en-US" b="1" dirty="0">
                <a:latin typeface="Times New Roman" pitchFamily="18" charset="0"/>
                <a:cs typeface="Times New Roman" pitchFamily="18" charset="0"/>
              </a:rPr>
              <a:t>complete set of nucleic acid sequences</a:t>
            </a:r>
            <a:r>
              <a:rPr lang="en-US" dirty="0">
                <a:latin typeface="Times New Roman" pitchFamily="18" charset="0"/>
                <a:cs typeface="Times New Roman" pitchFamily="18" charset="0"/>
              </a:rPr>
              <a:t> for humans, encoded as </a:t>
            </a:r>
            <a:r>
              <a:rPr lang="en-US" b="1" dirty="0">
                <a:latin typeface="Times New Roman" pitchFamily="18" charset="0"/>
                <a:cs typeface="Times New Roman" pitchFamily="18" charset="0"/>
              </a:rPr>
              <a:t>DNA</a:t>
            </a:r>
            <a:r>
              <a:rPr lang="en-US" dirty="0">
                <a:latin typeface="Times New Roman" pitchFamily="18" charset="0"/>
                <a:cs typeface="Times New Roman" pitchFamily="18" charset="0"/>
              </a:rPr>
              <a:t> within the </a:t>
            </a:r>
            <a:r>
              <a:rPr lang="en-US" b="1" dirty="0">
                <a:latin typeface="Times New Roman" pitchFamily="18" charset="0"/>
                <a:cs typeface="Times New Roman" pitchFamily="18" charset="0"/>
              </a:rPr>
              <a:t>23 chromosome pairs in cell nuclei</a:t>
            </a:r>
            <a:r>
              <a:rPr lang="en-US" dirty="0">
                <a:latin typeface="Times New Roman" pitchFamily="18" charset="0"/>
                <a:cs typeface="Times New Roman" pitchFamily="18" charset="0"/>
              </a:rPr>
              <a:t> and in a small </a:t>
            </a:r>
            <a:r>
              <a:rPr lang="en-US" b="1" dirty="0">
                <a:latin typeface="Times New Roman" pitchFamily="18" charset="0"/>
                <a:cs typeface="Times New Roman" pitchFamily="18" charset="0"/>
              </a:rPr>
              <a:t>DNA molecule </a:t>
            </a:r>
            <a:r>
              <a:rPr lang="en-US" dirty="0">
                <a:latin typeface="Times New Roman" pitchFamily="18" charset="0"/>
                <a:cs typeface="Times New Roman" pitchFamily="18" charset="0"/>
              </a:rPr>
              <a:t>found within individual </a:t>
            </a:r>
            <a:r>
              <a:rPr lang="en-US" b="1" dirty="0">
                <a:latin typeface="Times New Roman" pitchFamily="18" charset="0"/>
                <a:cs typeface="Times New Roman" pitchFamily="18" charset="0"/>
              </a:rPr>
              <a:t>mitochondria</a:t>
            </a:r>
            <a:r>
              <a:rPr lang="en-US" dirty="0">
                <a:latin typeface="Times New Roman" pitchFamily="18" charset="0"/>
                <a:cs typeface="Times New Roman" pitchFamily="18" charset="0"/>
              </a:rPr>
              <a:t>. These are usually treated separately as the </a:t>
            </a:r>
            <a:r>
              <a:rPr lang="en-US" b="1" dirty="0">
                <a:latin typeface="Times New Roman" pitchFamily="18" charset="0"/>
                <a:cs typeface="Times New Roman" pitchFamily="18" charset="0"/>
              </a:rPr>
              <a:t>nuclear genome </a:t>
            </a:r>
            <a:r>
              <a:rPr lang="en-US" dirty="0">
                <a:latin typeface="Times New Roman" pitchFamily="18" charset="0"/>
                <a:cs typeface="Times New Roman" pitchFamily="18" charset="0"/>
              </a:rPr>
              <a:t>and the </a:t>
            </a:r>
            <a:r>
              <a:rPr lang="en-US" b="1" dirty="0">
                <a:latin typeface="Times New Roman" pitchFamily="18" charset="0"/>
                <a:cs typeface="Times New Roman" pitchFamily="18" charset="0"/>
              </a:rPr>
              <a:t>mitochondrial genome</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Human </a:t>
            </a:r>
            <a:r>
              <a:rPr lang="en-US" dirty="0" smtClean="0">
                <a:latin typeface="Times New Roman" pitchFamily="18" charset="0"/>
                <a:cs typeface="Times New Roman" pitchFamily="18" charset="0"/>
              </a:rPr>
              <a:t>genome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includes </a:t>
            </a:r>
            <a:r>
              <a:rPr lang="en-US" dirty="0">
                <a:latin typeface="Times New Roman" pitchFamily="18" charset="0"/>
                <a:cs typeface="Times New Roman" pitchFamily="18" charset="0"/>
              </a:rPr>
              <a:t>both </a:t>
            </a:r>
            <a:r>
              <a:rPr lang="en-US" b="1" dirty="0">
                <a:latin typeface="Times New Roman" pitchFamily="18" charset="0"/>
                <a:cs typeface="Times New Roman" pitchFamily="18" charset="0"/>
              </a:rPr>
              <a:t>protein-coding DNA genes and noncoding DNA</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a:r>
              <a:rPr lang="en-US" b="1" dirty="0" smtClean="0">
                <a:latin typeface="Times New Roman" pitchFamily="18" charset="0"/>
                <a:cs typeface="Times New Roman" pitchFamily="18" charset="0"/>
              </a:rPr>
              <a:t>Human genome </a:t>
            </a:r>
            <a:r>
              <a:rPr lang="en-US" dirty="0" smtClean="0">
                <a:latin typeface="Times New Roman" pitchFamily="18" charset="0"/>
                <a:cs typeface="Times New Roman" pitchFamily="18" charset="0"/>
              </a:rPr>
              <a:t>contains more than </a:t>
            </a:r>
            <a:r>
              <a:rPr lang="en-US" b="1" dirty="0" smtClean="0">
                <a:latin typeface="Times New Roman" pitchFamily="18" charset="0"/>
                <a:cs typeface="Times New Roman" pitchFamily="18" charset="0"/>
              </a:rPr>
              <a:t>3 billion base pairs and 25-30 thousand protein coding genes</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5194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Human Genome Project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5447982" cy="541050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1863" y="5599147"/>
            <a:ext cx="7344816" cy="1077218"/>
          </a:xfrm>
          <a:prstGeom prst="rect">
            <a:avLst/>
          </a:prstGeom>
        </p:spPr>
        <p:txBody>
          <a:bodyPr wrap="square">
            <a:spAutoFit/>
          </a:bodyPr>
          <a:lstStyle/>
          <a:p>
            <a:pPr algn="just"/>
            <a:r>
              <a:rPr lang="en-US" sz="1600" dirty="0" smtClean="0"/>
              <a:t>https://www.google.com/url?sa=i&amp;url=https%3A%2F%2Fen.wikipedia.org%2Fwiki%2FHuman_Genome_Project&amp;psig=AOvVaw2LbSxcKgoI1_-RcmBCyBVI&amp;ust=1638796078165000&amp;source=images&amp;cd=vfe&amp;ved=0CAwQjhxqFwoTCNDO3qbdzPQCFQAAAAAdAAAAABAU</a:t>
            </a:r>
            <a:endParaRPr lang="ru-RU" sz="1600" dirty="0"/>
          </a:p>
        </p:txBody>
      </p:sp>
    </p:spTree>
    <p:extLst>
      <p:ext uri="{BB962C8B-B14F-4D97-AF65-F5344CB8AC3E}">
        <p14:creationId xmlns:p14="http://schemas.microsoft.com/office/powerpoint/2010/main" val="332372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84" y="204789"/>
            <a:ext cx="7776864" cy="509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11584" y="5445224"/>
            <a:ext cx="7904880" cy="1323439"/>
          </a:xfrm>
          <a:prstGeom prst="rect">
            <a:avLst/>
          </a:prstGeom>
        </p:spPr>
        <p:txBody>
          <a:bodyPr wrap="square">
            <a:spAutoFit/>
          </a:bodyPr>
          <a:lstStyle/>
          <a:p>
            <a:pPr algn="just"/>
            <a:r>
              <a:rPr lang="en-US" sz="1600" dirty="0" smtClean="0"/>
              <a:t>https://www.google.com/url?sa=i&amp;url=https%3A%2F%2Fgeneticeducation.co.in%2Fthe-human-genome-project-aims-objectives-techniques-and-outcomes%2F&amp;psig=AOvVaw2LbSxcKgoI1_-RcmBCyBVI&amp;ust=1638796078165000&amp;source=images&amp;cd=vfe&amp;ved=0CAwQjhxqFwoTCNDO3qbdzPQCFQAAAAAdAAAAABAY</a:t>
            </a:r>
            <a:endParaRPr lang="ru-RU" sz="1600" dirty="0"/>
          </a:p>
        </p:txBody>
      </p:sp>
    </p:spTree>
    <p:extLst>
      <p:ext uri="{BB962C8B-B14F-4D97-AF65-F5344CB8AC3E}">
        <p14:creationId xmlns:p14="http://schemas.microsoft.com/office/powerpoint/2010/main" val="348301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80" y="260648"/>
            <a:ext cx="756084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21860" y="5661248"/>
            <a:ext cx="7920880" cy="1077218"/>
          </a:xfrm>
          <a:prstGeom prst="rect">
            <a:avLst/>
          </a:prstGeom>
        </p:spPr>
        <p:txBody>
          <a:bodyPr wrap="square">
            <a:spAutoFit/>
          </a:bodyPr>
          <a:lstStyle/>
          <a:p>
            <a:pPr algn="just"/>
            <a:r>
              <a:rPr lang="en-US" sz="1600" dirty="0" smtClean="0"/>
              <a:t>https://www.google.com/url?sa=i&amp;url=https%3A%2F%2Fsitn.hms.harvard.edu%2Fflash%2F2019%2Flessons-from-the-human-genome-project%2F&amp;psig=AOvVaw2LbSxcKgoI1_-RcmBCyBVI&amp;ust=1638796078165000&amp;source=images&amp;cd=vfe&amp;ved=2ahUKEwjAlYei3cz0AhWRzSoKHZ6vBHkQr4kDegUIARDMAQ</a:t>
            </a:r>
            <a:endParaRPr lang="ru-RU" sz="1600" dirty="0"/>
          </a:p>
        </p:txBody>
      </p:sp>
    </p:spTree>
    <p:extLst>
      <p:ext uri="{BB962C8B-B14F-4D97-AF65-F5344CB8AC3E}">
        <p14:creationId xmlns:p14="http://schemas.microsoft.com/office/powerpoint/2010/main" val="52577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43" y="98689"/>
            <a:ext cx="8101421" cy="534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5445224"/>
            <a:ext cx="8712968" cy="1323439"/>
          </a:xfrm>
          <a:prstGeom prst="rect">
            <a:avLst/>
          </a:prstGeom>
        </p:spPr>
        <p:txBody>
          <a:bodyPr wrap="square">
            <a:spAutoFit/>
          </a:bodyPr>
          <a:lstStyle/>
          <a:p>
            <a:pPr algn="just"/>
            <a:r>
              <a:rPr lang="en-US" sz="1600" dirty="0" smtClean="0"/>
              <a:t>https://www.google.com/url?sa=i&amp;url=https%3A%2F%2Fwww.researchgate.net%2Ffigure%2FExpected-impact-of-the-human-genome-project-on-medicine-as-envisioned-in-2003_fig2_260109480&amp;psig=AOvVaw0T0HkqSAX-gzjplNLjYK4o&amp;ust=1638795190259000&amp;source=images&amp;cd=vfe&amp;ved=0CAwQjhxqFwoTCNi7sf_ZzPQCFQAAAAAdAAAAABAM</a:t>
            </a:r>
            <a:endParaRPr lang="ru-RU" sz="1600" dirty="0"/>
          </a:p>
        </p:txBody>
      </p:sp>
    </p:spTree>
    <p:extLst>
      <p:ext uri="{BB962C8B-B14F-4D97-AF65-F5344CB8AC3E}">
        <p14:creationId xmlns:p14="http://schemas.microsoft.com/office/powerpoint/2010/main" val="58212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664"/>
          <a:stretch/>
        </p:blipFill>
        <p:spPr bwMode="auto">
          <a:xfrm>
            <a:off x="1043608" y="332656"/>
            <a:ext cx="655272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5700157"/>
            <a:ext cx="7488832" cy="830997"/>
          </a:xfrm>
          <a:prstGeom prst="rect">
            <a:avLst/>
          </a:prstGeom>
        </p:spPr>
        <p:txBody>
          <a:bodyPr wrap="square">
            <a:spAutoFit/>
          </a:bodyPr>
          <a:lstStyle/>
          <a:p>
            <a:pPr algn="just"/>
            <a:r>
              <a:rPr lang="en-US" sz="1600" dirty="0" smtClean="0"/>
              <a:t>https://www.google.com/url?sa=i&amp;url=https%3A%2F%2Fslideplayer.com%2Fslide%2F7622862%2F&amp;psig=AOvVaw2HCKMFCTF6_gMLZ6D_3qjK&amp;ust=1638792007965000&amp;source=images&amp;cd=vfe&amp;ved=0CAwQjhxqFwoTCKDMpJXOzPQCFQAAAAAdAAAAABAp</a:t>
            </a:r>
            <a:endParaRPr lang="ru-RU" sz="1600" dirty="0"/>
          </a:p>
        </p:txBody>
      </p:sp>
    </p:spTree>
    <p:extLst>
      <p:ext uri="{BB962C8B-B14F-4D97-AF65-F5344CB8AC3E}">
        <p14:creationId xmlns:p14="http://schemas.microsoft.com/office/powerpoint/2010/main" val="59214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424</Words>
  <Application>Microsoft Office PowerPoint</Application>
  <PresentationFormat>Экран (4:3)</PresentationFormat>
  <Paragraphs>42</Paragraphs>
  <Slides>27</Slides>
  <Notes>4</Notes>
  <HiddenSlides>0</HiddenSlides>
  <MMClips>0</MMClips>
  <ScaleCrop>false</ScaleCrop>
  <HeadingPairs>
    <vt:vector size="4" baseType="variant">
      <vt:variant>
        <vt:lpstr>Тема</vt:lpstr>
      </vt:variant>
      <vt:variant>
        <vt:i4>5</vt:i4>
      </vt:variant>
      <vt:variant>
        <vt:lpstr>Заголовки слайдов</vt:lpstr>
      </vt:variant>
      <vt:variant>
        <vt:i4>27</vt:i4>
      </vt:variant>
    </vt:vector>
  </HeadingPairs>
  <TitlesOfParts>
    <vt:vector size="32" baseType="lpstr">
      <vt:lpstr>Тема Office</vt:lpstr>
      <vt:lpstr>1_Тема Office</vt:lpstr>
      <vt:lpstr>2_Тема Office</vt:lpstr>
      <vt:lpstr>3_Тема Office</vt:lpstr>
      <vt:lpstr>4_Тема Office</vt:lpstr>
      <vt:lpstr>Al-Farabi Kazakh National University Higher School of Medicine</vt:lpstr>
      <vt:lpstr>LEARNING OUTCOMES As a result of the lesson you will be able to:</vt:lpstr>
      <vt:lpstr>Literature:</vt:lpstr>
      <vt:lpstr>Definition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Diseases causing by transposable elements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52</cp:revision>
  <dcterms:created xsi:type="dcterms:W3CDTF">2021-12-05T11:15:08Z</dcterms:created>
  <dcterms:modified xsi:type="dcterms:W3CDTF">2021-12-11T13:34:40Z</dcterms:modified>
</cp:coreProperties>
</file>